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2"/>
  </p:notesMasterIdLst>
  <p:sldIdLst>
    <p:sldId id="282" r:id="rId2"/>
    <p:sldId id="283" r:id="rId3"/>
    <p:sldId id="266" r:id="rId4"/>
    <p:sldId id="267" r:id="rId5"/>
    <p:sldId id="268" r:id="rId6"/>
    <p:sldId id="270" r:id="rId7"/>
    <p:sldId id="271" r:id="rId8"/>
    <p:sldId id="279" r:id="rId9"/>
    <p:sldId id="275" r:id="rId10"/>
    <p:sldId id="276" r:id="rId11"/>
    <p:sldId id="288" r:id="rId12"/>
    <p:sldId id="277" r:id="rId13"/>
    <p:sldId id="289" r:id="rId14"/>
    <p:sldId id="274" r:id="rId15"/>
    <p:sldId id="290" r:id="rId16"/>
    <p:sldId id="291" r:id="rId17"/>
    <p:sldId id="286" r:id="rId18"/>
    <p:sldId id="292" r:id="rId19"/>
    <p:sldId id="293" r:id="rId20"/>
    <p:sldId id="294" r:id="rId21"/>
  </p:sldIdLst>
  <p:sldSz cx="12192000" cy="6858000"/>
  <p:notesSz cx="6858000" cy="9144000"/>
  <p:embeddedFontLst>
    <p:embeddedFont>
      <p:font typeface="Tmon몬소리 Black" panose="02000A03000000000000" pitchFamily="2" charset="-127"/>
      <p:bold r:id="rId23"/>
    </p:embeddedFont>
    <p:embeddedFont>
      <p:font typeface="맑은 고딕" panose="020B0503020000020004" pitchFamily="50" charset="-127"/>
      <p:regular r:id="rId24"/>
      <p:bold r:id="rId2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07852"/>
    <a:srgbClr val="A9DE93"/>
    <a:srgbClr val="42A3C8"/>
    <a:srgbClr val="DAE5E9"/>
    <a:srgbClr val="8E9293"/>
    <a:srgbClr val="A72531"/>
    <a:srgbClr val="379EC0"/>
    <a:srgbClr val="2E2E2E"/>
    <a:srgbClr val="8FAADC"/>
    <a:srgbClr val="4A5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31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0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png>
</file>

<file path=ppt/media/image30.png>
</file>

<file path=ppt/media/image31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66E611-FCC6-487A-9C01-5C61FF780E41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1CA9B9-1BBD-41B1-B71D-7109DE31A4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53576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002DF-95EE-4445-BBAE-1B2426CC7FA4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ED540-AD24-4AAD-AFB0-9455085FA5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83754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002DF-95EE-4445-BBAE-1B2426CC7FA4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ED540-AD24-4AAD-AFB0-9455085FA5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30053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002DF-95EE-4445-BBAE-1B2426CC7FA4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ED540-AD24-4AAD-AFB0-9455085FA5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91034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002DF-95EE-4445-BBAE-1B2426CC7FA4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ED540-AD24-4AAD-AFB0-9455085FA5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24104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002DF-95EE-4445-BBAE-1B2426CC7FA4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ED540-AD24-4AAD-AFB0-9455085FA5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68365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002DF-95EE-4445-BBAE-1B2426CC7FA4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ED540-AD24-4AAD-AFB0-9455085FA5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0331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002DF-95EE-4445-BBAE-1B2426CC7FA4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ED540-AD24-4AAD-AFB0-9455085FA5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98848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002DF-95EE-4445-BBAE-1B2426CC7FA4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ED540-AD24-4AAD-AFB0-9455085FA5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95709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002DF-95EE-4445-BBAE-1B2426CC7FA4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ED540-AD24-4AAD-AFB0-9455085FA5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80949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002DF-95EE-4445-BBAE-1B2426CC7FA4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ED540-AD24-4AAD-AFB0-9455085FA5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19061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002DF-95EE-4445-BBAE-1B2426CC7FA4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ED540-AD24-4AAD-AFB0-9455085FA5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02777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B002DF-95EE-4445-BBAE-1B2426CC7FA4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2ED540-AD24-4AAD-AFB0-9455085FA5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98018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6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7.xml"/><Relationship Id="rId6" Type="http://schemas.openxmlformats.org/officeDocument/2006/relationships/image" Target="../media/image16.png"/><Relationship Id="rId5" Type="http://schemas.openxmlformats.org/officeDocument/2006/relationships/image" Target="../media/image11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8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9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0.xml"/><Relationship Id="rId6" Type="http://schemas.openxmlformats.org/officeDocument/2006/relationships/image" Target="../media/image28.png"/><Relationship Id="rId5" Type="http://schemas.openxmlformats.org/officeDocument/2006/relationships/image" Target="../media/image27.jpeg"/><Relationship Id="rId4" Type="http://schemas.openxmlformats.org/officeDocument/2006/relationships/image" Target="../media/image26.png"/><Relationship Id="rId9" Type="http://schemas.openxmlformats.org/officeDocument/2006/relationships/image" Target="../media/image31.jp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.xml"/><Relationship Id="rId5" Type="http://schemas.openxmlformats.org/officeDocument/2006/relationships/hyperlink" Target="https://www.bizhankook.com/bk/article/19303" TargetMode="Externa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://www.donga.com/news/article/all/20181115/92896097/1" TargetMode="External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3.xml"/><Relationship Id="rId6" Type="http://schemas.openxmlformats.org/officeDocument/2006/relationships/image" Target="../media/image4.png"/><Relationship Id="rId5" Type="http://schemas.openxmlformats.org/officeDocument/2006/relationships/hyperlink" Target="https://www.bizhankook.com/bk/article/19303" TargetMode="Externa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://www.donga.com/news/article/all/20181115/92896097/1" TargetMode="External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4.png"/><Relationship Id="rId5" Type="http://schemas.openxmlformats.org/officeDocument/2006/relationships/hyperlink" Target="https://www.bizhankook.com/bk/article/19303" TargetMode="External"/><Relationship Id="rId4" Type="http://schemas.openxmlformats.org/officeDocument/2006/relationships/image" Target="../media/image3.png"/><Relationship Id="rId9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4524396" y="4514349"/>
            <a:ext cx="31432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err="1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캡스톤</a:t>
            </a:r>
            <a:r>
              <a:rPr lang="ko-KR" altLang="en-US" sz="24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중간 발표</a:t>
            </a:r>
            <a:endParaRPr lang="ko-KR" altLang="en-US" sz="2400" dirty="0">
              <a:solidFill>
                <a:schemeClr val="bg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629959" y="6061364"/>
            <a:ext cx="33403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조장 </a:t>
            </a:r>
            <a:r>
              <a:rPr lang="en-US" altLang="ko-KR" sz="16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: </a:t>
            </a:r>
            <a:r>
              <a:rPr lang="ko-KR" altLang="en-US" sz="1600" dirty="0" err="1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박정영</a:t>
            </a:r>
            <a:endParaRPr lang="en-US" altLang="ko-KR" sz="1600" dirty="0" smtClean="0">
              <a:solidFill>
                <a:schemeClr val="bg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  <a:p>
            <a:pPr algn="ctr"/>
            <a:r>
              <a:rPr lang="ko-KR" altLang="en-US" sz="16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조원 </a:t>
            </a:r>
            <a:r>
              <a:rPr lang="en-US" altLang="ko-KR" sz="16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: </a:t>
            </a:r>
            <a:r>
              <a:rPr lang="ko-KR" altLang="en-US" sz="16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박제현</a:t>
            </a:r>
            <a:r>
              <a:rPr lang="en-US" altLang="ko-KR" sz="16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, </a:t>
            </a:r>
            <a:r>
              <a:rPr lang="ko-KR" altLang="en-US" sz="16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유승우</a:t>
            </a:r>
            <a:r>
              <a:rPr lang="en-US" altLang="ko-KR" sz="16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, </a:t>
            </a:r>
            <a:r>
              <a:rPr lang="ko-KR" altLang="en-US" sz="16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김지우</a:t>
            </a:r>
            <a:r>
              <a:rPr lang="en-US" altLang="ko-KR" sz="16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, </a:t>
            </a:r>
            <a:r>
              <a:rPr lang="ko-KR" altLang="en-US" sz="1600" dirty="0" err="1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윤제현</a:t>
            </a:r>
            <a:endParaRPr lang="ko-KR" altLang="en-US" sz="1600" dirty="0">
              <a:solidFill>
                <a:schemeClr val="bg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335215" y="2721114"/>
            <a:ext cx="552156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 smtClean="0">
                <a:solidFill>
                  <a:srgbClr val="A9DE93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5km home charge</a:t>
            </a:r>
            <a:endParaRPr lang="ko-KR" altLang="en-US" sz="4400" dirty="0">
              <a:solidFill>
                <a:srgbClr val="A9DE93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48530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0" y="1143025"/>
            <a:ext cx="12192000" cy="575953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408709" y="304803"/>
            <a:ext cx="11374582" cy="166251"/>
          </a:xfrm>
          <a:prstGeom prst="rect">
            <a:avLst/>
          </a:prstGeom>
          <a:solidFill>
            <a:srgbClr val="8FAAD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/>
          <p:cNvSpPr/>
          <p:nvPr/>
        </p:nvSpPr>
        <p:spPr>
          <a:xfrm rot="5400000">
            <a:off x="1535547" y="48493"/>
            <a:ext cx="166252" cy="678873"/>
          </a:xfrm>
          <a:prstGeom prst="rect">
            <a:avLst/>
          </a:prstGeom>
          <a:solidFill>
            <a:srgbClr val="88C77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/>
          <p:cNvSpPr txBox="1"/>
          <p:nvPr/>
        </p:nvSpPr>
        <p:spPr>
          <a:xfrm>
            <a:off x="0" y="698351"/>
            <a:ext cx="29547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03. </a:t>
            </a:r>
            <a:r>
              <a:rPr lang="ko-KR" altLang="en-US" sz="20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주요 서비스</a:t>
            </a:r>
            <a:endParaRPr lang="ko-KR" altLang="en-US" sz="2000" dirty="0">
              <a:solidFill>
                <a:schemeClr val="bg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805709" y="1599045"/>
            <a:ext cx="858058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 smtClean="0">
                <a:solidFill>
                  <a:schemeClr val="accent2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S</a:t>
            </a:r>
            <a:r>
              <a:rPr lang="en-US" altLang="ko-KR" sz="4400" dirty="0" smtClean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haring</a:t>
            </a:r>
            <a:r>
              <a:rPr lang="en-US" altLang="ko-KR" sz="44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</a:t>
            </a:r>
            <a:r>
              <a:rPr lang="en-US" altLang="ko-KR" sz="4400" dirty="0" smtClean="0">
                <a:solidFill>
                  <a:schemeClr val="accent2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C</a:t>
            </a:r>
            <a:r>
              <a:rPr lang="en-US" altLang="ko-KR" sz="4400" dirty="0" smtClean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harging</a:t>
            </a:r>
            <a:r>
              <a:rPr lang="en-US" altLang="ko-KR" sz="44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</a:t>
            </a:r>
            <a:r>
              <a:rPr lang="en-US" altLang="ko-KR" sz="4400" dirty="0" smtClean="0">
                <a:solidFill>
                  <a:schemeClr val="accent2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S</a:t>
            </a:r>
            <a:r>
              <a:rPr lang="en-US" altLang="ko-KR" sz="4400" dirty="0" smtClean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tation</a:t>
            </a:r>
            <a:endParaRPr lang="ko-KR" altLang="en-US" sz="3200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805709" y="4189844"/>
            <a:ext cx="85805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dirty="0" smtClean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부족한 충전소</a:t>
            </a:r>
            <a:endParaRPr lang="ko-KR" altLang="en-US" sz="4800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881910" y="4189844"/>
            <a:ext cx="84281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dirty="0" smtClean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충전소를 등록하여 </a:t>
            </a:r>
            <a:r>
              <a:rPr lang="ko-KR" altLang="en-US" sz="4800" dirty="0" smtClean="0">
                <a:solidFill>
                  <a:schemeClr val="accent2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공유</a:t>
            </a:r>
            <a:r>
              <a:rPr lang="ko-KR" altLang="en-US" sz="4800" dirty="0" smtClean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한다</a:t>
            </a:r>
            <a:endParaRPr lang="ko-KR" altLang="en-US" sz="4800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89303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0" y="1098461"/>
            <a:ext cx="12192000" cy="575953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408709" y="304803"/>
            <a:ext cx="11374582" cy="166251"/>
          </a:xfrm>
          <a:prstGeom prst="rect">
            <a:avLst/>
          </a:prstGeom>
          <a:solidFill>
            <a:srgbClr val="8FAAD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/>
          <p:cNvSpPr/>
          <p:nvPr/>
        </p:nvSpPr>
        <p:spPr>
          <a:xfrm rot="5400000">
            <a:off x="1535547" y="48493"/>
            <a:ext cx="166252" cy="678873"/>
          </a:xfrm>
          <a:prstGeom prst="rect">
            <a:avLst/>
          </a:prstGeom>
          <a:solidFill>
            <a:srgbClr val="88C77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/>
          <p:cNvSpPr txBox="1"/>
          <p:nvPr/>
        </p:nvSpPr>
        <p:spPr>
          <a:xfrm>
            <a:off x="0" y="698351"/>
            <a:ext cx="29547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03. </a:t>
            </a:r>
            <a:r>
              <a:rPr lang="ko-KR" altLang="en-US" sz="20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주요 서비스</a:t>
            </a:r>
            <a:endParaRPr lang="ko-KR" altLang="en-US" sz="2000" dirty="0">
              <a:solidFill>
                <a:schemeClr val="bg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5117" y="2877871"/>
            <a:ext cx="2282230" cy="228223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6796" y="3005276"/>
            <a:ext cx="1823668" cy="1823668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1482" y="2990787"/>
            <a:ext cx="2056398" cy="2056398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20930" y="1433480"/>
            <a:ext cx="15166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 smtClean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SCS</a:t>
            </a:r>
            <a:endParaRPr lang="ko-KR" altLang="en-US" sz="3200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753487" y="5333644"/>
            <a:ext cx="16523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충전소 등록</a:t>
            </a:r>
            <a:endParaRPr lang="ko-KR" altLang="en-US" sz="2400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269806" y="5323700"/>
            <a:ext cx="16523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지도에 표시</a:t>
            </a:r>
            <a:endParaRPr lang="ko-KR" altLang="en-US" sz="2400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720038" y="5333644"/>
            <a:ext cx="16523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예약</a:t>
            </a:r>
            <a:endParaRPr lang="ko-KR" altLang="en-US" sz="2400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564014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408709" y="304803"/>
            <a:ext cx="11374582" cy="166251"/>
          </a:xfrm>
          <a:prstGeom prst="rect">
            <a:avLst/>
          </a:prstGeom>
          <a:solidFill>
            <a:srgbClr val="8FAAD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/>
          <p:cNvSpPr/>
          <p:nvPr/>
        </p:nvSpPr>
        <p:spPr>
          <a:xfrm rot="5400000">
            <a:off x="1535547" y="48493"/>
            <a:ext cx="166252" cy="678873"/>
          </a:xfrm>
          <a:prstGeom prst="rect">
            <a:avLst/>
          </a:prstGeom>
          <a:solidFill>
            <a:srgbClr val="88C77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/>
          <p:cNvSpPr txBox="1"/>
          <p:nvPr/>
        </p:nvSpPr>
        <p:spPr>
          <a:xfrm>
            <a:off x="0" y="698351"/>
            <a:ext cx="29547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03. </a:t>
            </a:r>
            <a:r>
              <a:rPr lang="ko-KR" altLang="en-US" sz="20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주요 서비스</a:t>
            </a:r>
            <a:endParaRPr lang="ko-KR" altLang="en-US" sz="2000" dirty="0">
              <a:solidFill>
                <a:schemeClr val="bg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1098461"/>
            <a:ext cx="12192000" cy="575953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1805709" y="1599045"/>
            <a:ext cx="858058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accent2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H</a:t>
            </a:r>
            <a:r>
              <a:rPr lang="en-US" altLang="ko-KR" sz="4400" dirty="0" smtClean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appy </a:t>
            </a:r>
            <a:r>
              <a:rPr lang="en-US" altLang="ko-KR" sz="4400" dirty="0">
                <a:solidFill>
                  <a:schemeClr val="accent2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P</a:t>
            </a:r>
            <a:r>
              <a:rPr lang="en-US" altLang="ko-KR" sz="4400" dirty="0" smtClean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arking</a:t>
            </a:r>
            <a:endParaRPr lang="ko-KR" altLang="en-US" sz="3200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306715" y="4189844"/>
            <a:ext cx="95785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dirty="0" smtClean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이용하기 힘든 아파트 주차장</a:t>
            </a:r>
            <a:endParaRPr lang="ko-KR" altLang="en-US" sz="4800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580573" y="4189844"/>
            <a:ext cx="90308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dirty="0" smtClean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아파트 </a:t>
            </a:r>
            <a:r>
              <a:rPr lang="ko-KR" altLang="en-US" sz="4800" dirty="0" err="1" smtClean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주차장를</a:t>
            </a:r>
            <a:r>
              <a:rPr lang="ko-KR" altLang="en-US" sz="4800" dirty="0" smtClean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등록하여 </a:t>
            </a:r>
            <a:r>
              <a:rPr lang="ko-KR" altLang="en-US" sz="4800" dirty="0" smtClean="0">
                <a:solidFill>
                  <a:schemeClr val="accent2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공유</a:t>
            </a:r>
            <a:r>
              <a:rPr lang="ko-KR" altLang="en-US" sz="4800" dirty="0" smtClean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한다</a:t>
            </a:r>
            <a:endParaRPr lang="ko-KR" altLang="en-US" sz="4800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87434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408709" y="304803"/>
            <a:ext cx="11374582" cy="166251"/>
          </a:xfrm>
          <a:prstGeom prst="rect">
            <a:avLst/>
          </a:prstGeom>
          <a:solidFill>
            <a:srgbClr val="8FAAD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/>
          <p:cNvSpPr/>
          <p:nvPr/>
        </p:nvSpPr>
        <p:spPr>
          <a:xfrm rot="5400000">
            <a:off x="1535547" y="48493"/>
            <a:ext cx="166252" cy="678873"/>
          </a:xfrm>
          <a:prstGeom prst="rect">
            <a:avLst/>
          </a:prstGeom>
          <a:solidFill>
            <a:srgbClr val="88C77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/>
          <p:cNvSpPr txBox="1"/>
          <p:nvPr/>
        </p:nvSpPr>
        <p:spPr>
          <a:xfrm>
            <a:off x="0" y="698351"/>
            <a:ext cx="29547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03. </a:t>
            </a:r>
            <a:r>
              <a:rPr lang="ko-KR" altLang="en-US" sz="20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주요 서비스</a:t>
            </a:r>
            <a:endParaRPr lang="ko-KR" altLang="en-US" sz="2000" dirty="0">
              <a:solidFill>
                <a:schemeClr val="bg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1098461"/>
            <a:ext cx="12192000" cy="575953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624" y="3258590"/>
            <a:ext cx="1753938" cy="1753938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8891" y="3668844"/>
            <a:ext cx="1369698" cy="1369698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5911" y="2985188"/>
            <a:ext cx="2196616" cy="2196616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5465" y="3058677"/>
            <a:ext cx="1953851" cy="1953851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520930" y="1433480"/>
            <a:ext cx="34821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 smtClean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Happy Parking</a:t>
            </a:r>
            <a:endParaRPr lang="ko-KR" altLang="en-US" sz="3200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79236" y="5178270"/>
            <a:ext cx="25564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아파트 주차장 등록</a:t>
            </a:r>
            <a:endParaRPr lang="ko-KR" altLang="en-US" sz="2400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797573" y="5178269"/>
            <a:ext cx="25564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smtClean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지도에 표시</a:t>
            </a:r>
            <a:endParaRPr lang="ko-KR" altLang="en-US" sz="2400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135988" y="5178268"/>
            <a:ext cx="25564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예약</a:t>
            </a:r>
            <a:endParaRPr lang="ko-KR" altLang="en-US" sz="2400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461712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408709" y="304803"/>
            <a:ext cx="11374582" cy="166251"/>
          </a:xfrm>
          <a:prstGeom prst="rect">
            <a:avLst/>
          </a:prstGeom>
          <a:solidFill>
            <a:srgbClr val="8FAAD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/>
          <p:cNvSpPr/>
          <p:nvPr/>
        </p:nvSpPr>
        <p:spPr>
          <a:xfrm rot="5400000">
            <a:off x="1535547" y="48493"/>
            <a:ext cx="166252" cy="678873"/>
          </a:xfrm>
          <a:prstGeom prst="rect">
            <a:avLst/>
          </a:prstGeom>
          <a:solidFill>
            <a:srgbClr val="88C77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/>
          <p:cNvSpPr txBox="1"/>
          <p:nvPr/>
        </p:nvSpPr>
        <p:spPr>
          <a:xfrm>
            <a:off x="0" y="698351"/>
            <a:ext cx="29547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03. </a:t>
            </a:r>
            <a:r>
              <a:rPr lang="ko-KR" altLang="en-US" sz="20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주요 서비스</a:t>
            </a:r>
            <a:endParaRPr lang="ko-KR" altLang="en-US" sz="2000" dirty="0">
              <a:solidFill>
                <a:schemeClr val="bg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0" y="1098461"/>
            <a:ext cx="12192000" cy="575953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1805709" y="1599045"/>
            <a:ext cx="858058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accent2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W</a:t>
            </a:r>
            <a:r>
              <a:rPr lang="en-US" altLang="ko-KR" sz="4400" dirty="0" smtClean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atch </a:t>
            </a:r>
            <a:r>
              <a:rPr lang="en-US" altLang="ko-KR" sz="4400" dirty="0">
                <a:solidFill>
                  <a:schemeClr val="accent2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V</a:t>
            </a:r>
            <a:r>
              <a:rPr lang="en-US" altLang="ko-KR" sz="4400" dirty="0" smtClean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ehicle</a:t>
            </a:r>
            <a:endParaRPr lang="ko-KR" altLang="en-US" sz="3200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805709" y="4189844"/>
            <a:ext cx="85805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dirty="0" smtClean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제대로 쓰이지 않는 충전소</a:t>
            </a:r>
            <a:endParaRPr lang="ko-KR" altLang="en-US" sz="4800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881909" y="4189844"/>
            <a:ext cx="84281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dirty="0" smtClean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카메라를 통해 </a:t>
            </a:r>
            <a:r>
              <a:rPr lang="ko-KR" altLang="en-US" sz="4800" dirty="0" smtClean="0">
                <a:solidFill>
                  <a:schemeClr val="accent2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실시간</a:t>
            </a:r>
            <a:r>
              <a:rPr lang="ko-KR" altLang="en-US" sz="4800" dirty="0" smtClean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으로 확인</a:t>
            </a:r>
            <a:endParaRPr lang="ko-KR" altLang="en-US" sz="4800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32853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408709" y="304803"/>
            <a:ext cx="11374582" cy="166251"/>
          </a:xfrm>
          <a:prstGeom prst="rect">
            <a:avLst/>
          </a:prstGeom>
          <a:solidFill>
            <a:srgbClr val="8FAAD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/>
          <p:cNvSpPr/>
          <p:nvPr/>
        </p:nvSpPr>
        <p:spPr>
          <a:xfrm rot="5400000">
            <a:off x="1535547" y="48493"/>
            <a:ext cx="166252" cy="678873"/>
          </a:xfrm>
          <a:prstGeom prst="rect">
            <a:avLst/>
          </a:prstGeom>
          <a:solidFill>
            <a:srgbClr val="88C77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/>
          <p:cNvSpPr txBox="1"/>
          <p:nvPr/>
        </p:nvSpPr>
        <p:spPr>
          <a:xfrm>
            <a:off x="0" y="698351"/>
            <a:ext cx="29547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03. </a:t>
            </a:r>
            <a:r>
              <a:rPr lang="ko-KR" altLang="en-US" sz="20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주요 서비스</a:t>
            </a:r>
            <a:endParaRPr lang="ko-KR" altLang="en-US" sz="2000" dirty="0">
              <a:solidFill>
                <a:schemeClr val="bg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0" y="1098461"/>
            <a:ext cx="12192000" cy="575953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3658" y="3787804"/>
            <a:ext cx="1071112" cy="1071112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1431" y="2219396"/>
            <a:ext cx="1111700" cy="111170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8485" y="5378936"/>
            <a:ext cx="1061459" cy="1061459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8296" y="3341850"/>
            <a:ext cx="1551078" cy="1551078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0178" y="3574919"/>
            <a:ext cx="1273821" cy="1273821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520930" y="1433480"/>
            <a:ext cx="31265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 smtClean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Watch Vehicle</a:t>
            </a:r>
            <a:endParaRPr lang="ko-KR" altLang="en-US" sz="3200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698259" y="2544413"/>
            <a:ext cx="12718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입주민</a:t>
            </a:r>
            <a:endParaRPr lang="ko-KR" altLang="en-US" sz="2400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698259" y="5678832"/>
            <a:ext cx="12718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사용자</a:t>
            </a:r>
            <a:endParaRPr lang="ko-KR" altLang="en-US" sz="2400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698259" y="4147941"/>
            <a:ext cx="12718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경비</a:t>
            </a:r>
            <a:endParaRPr lang="ko-KR" altLang="en-US" sz="2400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705060" y="5073651"/>
            <a:ext cx="50541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실시간으로 </a:t>
            </a:r>
            <a:r>
              <a:rPr lang="ko-KR" altLang="en-US" sz="2400" smtClean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주차장</a:t>
            </a:r>
            <a:r>
              <a:rPr lang="en-US" altLang="ko-KR" sz="2400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</a:t>
            </a:r>
            <a:r>
              <a:rPr lang="ko-KR" altLang="en-US" sz="2400" dirty="0" smtClean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또는 충전소 확인</a:t>
            </a:r>
            <a:endParaRPr lang="ko-KR" altLang="en-US" sz="2400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5896" y="3565705"/>
            <a:ext cx="1283035" cy="1283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6027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408709" y="304803"/>
            <a:ext cx="11374582" cy="166251"/>
          </a:xfrm>
          <a:prstGeom prst="rect">
            <a:avLst/>
          </a:prstGeom>
          <a:solidFill>
            <a:srgbClr val="8FAAD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/>
          <p:cNvSpPr/>
          <p:nvPr/>
        </p:nvSpPr>
        <p:spPr>
          <a:xfrm rot="5400000">
            <a:off x="1535547" y="48493"/>
            <a:ext cx="166252" cy="678873"/>
          </a:xfrm>
          <a:prstGeom prst="rect">
            <a:avLst/>
          </a:prstGeom>
          <a:solidFill>
            <a:srgbClr val="88C77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/>
          <p:cNvSpPr txBox="1"/>
          <p:nvPr/>
        </p:nvSpPr>
        <p:spPr>
          <a:xfrm>
            <a:off x="0" y="698351"/>
            <a:ext cx="29547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03. </a:t>
            </a:r>
            <a:r>
              <a:rPr lang="ko-KR" altLang="en-US" sz="20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부가 서비스</a:t>
            </a:r>
            <a:endParaRPr lang="ko-KR" altLang="en-US" sz="2000" dirty="0">
              <a:solidFill>
                <a:schemeClr val="bg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0" y="1098461"/>
            <a:ext cx="12192000" cy="575953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594706" y="2146530"/>
            <a:ext cx="31539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 smtClean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Parking Map</a:t>
            </a:r>
            <a:endParaRPr lang="ko-KR" altLang="en-US" sz="2000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250239" y="2163741"/>
            <a:ext cx="3393440" cy="5836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 smtClean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EZ charging</a:t>
            </a:r>
            <a:endParaRPr lang="ko-KR" altLang="en-US" sz="2000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246907" y="2146530"/>
            <a:ext cx="31500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 err="1" smtClean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QnA</a:t>
            </a:r>
            <a:r>
              <a:rPr lang="en-US" altLang="ko-KR" sz="3200" dirty="0" smtClean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</a:t>
            </a:r>
            <a:r>
              <a:rPr lang="ko-KR" altLang="en-US" sz="3200" dirty="0" smtClean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게시판</a:t>
            </a:r>
            <a:endParaRPr lang="ko-KR" altLang="en-US" sz="2000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9873" y="3056537"/>
            <a:ext cx="1950568" cy="1950568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4132" y="3061064"/>
            <a:ext cx="1941514" cy="1941514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D31B2174-1374-4736-9447-955E46041003}"/>
              </a:ext>
            </a:extLst>
          </p:cNvPr>
          <p:cNvSpPr txBox="1"/>
          <p:nvPr/>
        </p:nvSpPr>
        <p:spPr>
          <a:xfrm>
            <a:off x="999033" y="5407215"/>
            <a:ext cx="22322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b="1" dirty="0"/>
              <a:t>주차장 내부 지도와</a:t>
            </a:r>
            <a:endParaRPr lang="en-US" altLang="ko-KR" sz="1600" b="1" dirty="0"/>
          </a:p>
          <a:p>
            <a:pPr algn="ctr"/>
            <a:r>
              <a:rPr lang="ko-KR" altLang="en-US" sz="1600" b="1" dirty="0"/>
              <a:t>지하 주차장 안내 지도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31B2174-1374-4736-9447-955E46041003}"/>
              </a:ext>
            </a:extLst>
          </p:cNvPr>
          <p:cNvSpPr txBox="1"/>
          <p:nvPr/>
        </p:nvSpPr>
        <p:spPr>
          <a:xfrm>
            <a:off x="5064619" y="5337597"/>
            <a:ext cx="17646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b="1" dirty="0"/>
              <a:t>충전기 타입 정보 및 충전 방법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31B2174-1374-4736-9447-955E46041003}"/>
              </a:ext>
            </a:extLst>
          </p:cNvPr>
          <p:cNvSpPr txBox="1"/>
          <p:nvPr/>
        </p:nvSpPr>
        <p:spPr>
          <a:xfrm>
            <a:off x="8939597" y="5405361"/>
            <a:ext cx="17646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b="1" dirty="0" smtClean="0"/>
              <a:t>서비스 질의응답</a:t>
            </a:r>
            <a:endParaRPr lang="ko-KR" altLang="en-US" sz="1600" b="1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2282" y="3275215"/>
            <a:ext cx="1899313" cy="1899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34320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408709" y="304803"/>
            <a:ext cx="11374582" cy="166251"/>
          </a:xfrm>
          <a:prstGeom prst="rect">
            <a:avLst/>
          </a:prstGeom>
          <a:solidFill>
            <a:srgbClr val="8FAAD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/>
          <p:cNvSpPr/>
          <p:nvPr/>
        </p:nvSpPr>
        <p:spPr>
          <a:xfrm rot="5400000">
            <a:off x="1535547" y="48493"/>
            <a:ext cx="166252" cy="678873"/>
          </a:xfrm>
          <a:prstGeom prst="rect">
            <a:avLst/>
          </a:prstGeom>
          <a:solidFill>
            <a:srgbClr val="88C77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/>
          <p:cNvSpPr txBox="1"/>
          <p:nvPr/>
        </p:nvSpPr>
        <p:spPr>
          <a:xfrm>
            <a:off x="0" y="698351"/>
            <a:ext cx="29547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04. </a:t>
            </a:r>
            <a:r>
              <a:rPr lang="ko-KR" altLang="en-US" sz="20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사용 기술</a:t>
            </a:r>
            <a:endParaRPr lang="ko-KR" altLang="en-US" sz="2000" dirty="0">
              <a:solidFill>
                <a:schemeClr val="bg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0" y="1098461"/>
            <a:ext cx="12192000" cy="575953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693259" y="1447923"/>
            <a:ext cx="2838862" cy="7667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 smtClean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Back</a:t>
            </a:r>
            <a:endParaRPr lang="ko-KR" altLang="en-US" sz="3200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383482" y="1447923"/>
            <a:ext cx="2838862" cy="7667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 smtClean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Front</a:t>
            </a:r>
            <a:endParaRPr lang="ko-KR" altLang="en-US" sz="3200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2" name="모서리가 둥근 직사각형 1"/>
          <p:cNvSpPr/>
          <p:nvPr/>
        </p:nvSpPr>
        <p:spPr>
          <a:xfrm>
            <a:off x="684891" y="2214707"/>
            <a:ext cx="4818740" cy="4432836"/>
          </a:xfrm>
          <a:prstGeom prst="round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모서리가 둥근 직사각형 8"/>
          <p:cNvSpPr/>
          <p:nvPr/>
        </p:nvSpPr>
        <p:spPr>
          <a:xfrm>
            <a:off x="6393543" y="2214708"/>
            <a:ext cx="4818740" cy="4432835"/>
          </a:xfrm>
          <a:prstGeom prst="round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7191" y="3909436"/>
            <a:ext cx="1836401" cy="956582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3648" y="2624953"/>
            <a:ext cx="807257" cy="803103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9517" y="2614817"/>
            <a:ext cx="1425557" cy="789625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4358" y="2525907"/>
            <a:ext cx="2595038" cy="833881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6185" y="3672888"/>
            <a:ext cx="2282957" cy="1161290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7177" y="3864776"/>
            <a:ext cx="1013812" cy="801433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7177" y="5129092"/>
            <a:ext cx="1507507" cy="821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6519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408709" y="304803"/>
            <a:ext cx="11374582" cy="166251"/>
          </a:xfrm>
          <a:prstGeom prst="rect">
            <a:avLst/>
          </a:prstGeom>
          <a:solidFill>
            <a:srgbClr val="8FAAD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/>
          <p:cNvSpPr/>
          <p:nvPr/>
        </p:nvSpPr>
        <p:spPr>
          <a:xfrm rot="5400000">
            <a:off x="1535547" y="48493"/>
            <a:ext cx="166252" cy="678873"/>
          </a:xfrm>
          <a:prstGeom prst="rect">
            <a:avLst/>
          </a:prstGeom>
          <a:solidFill>
            <a:srgbClr val="88C77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/>
          <p:cNvSpPr txBox="1"/>
          <p:nvPr/>
        </p:nvSpPr>
        <p:spPr>
          <a:xfrm>
            <a:off x="0" y="698351"/>
            <a:ext cx="29547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05. </a:t>
            </a:r>
            <a:r>
              <a:rPr lang="ko-KR" altLang="en-US" sz="20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시연</a:t>
            </a:r>
            <a:endParaRPr lang="ko-KR" altLang="en-US" sz="2000" dirty="0">
              <a:solidFill>
                <a:schemeClr val="bg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0" y="1098461"/>
            <a:ext cx="12192000" cy="575953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716179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408709" y="304803"/>
            <a:ext cx="11374582" cy="166251"/>
          </a:xfrm>
          <a:prstGeom prst="rect">
            <a:avLst/>
          </a:prstGeom>
          <a:solidFill>
            <a:srgbClr val="8FAAD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/>
          <p:cNvSpPr/>
          <p:nvPr/>
        </p:nvSpPr>
        <p:spPr>
          <a:xfrm rot="5400000">
            <a:off x="1535547" y="48493"/>
            <a:ext cx="166252" cy="678873"/>
          </a:xfrm>
          <a:prstGeom prst="rect">
            <a:avLst/>
          </a:prstGeom>
          <a:solidFill>
            <a:srgbClr val="88C77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/>
          <p:cNvSpPr txBox="1"/>
          <p:nvPr/>
        </p:nvSpPr>
        <p:spPr>
          <a:xfrm>
            <a:off x="0" y="698351"/>
            <a:ext cx="29547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06. </a:t>
            </a:r>
            <a:r>
              <a:rPr lang="ko-KR" altLang="en-US" sz="20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기대 효과</a:t>
            </a:r>
            <a:endParaRPr lang="ko-KR" altLang="en-US" sz="2000" dirty="0">
              <a:solidFill>
                <a:schemeClr val="bg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0" y="1098461"/>
            <a:ext cx="12192000" cy="575953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CD0C1A4-487F-497D-9833-1EF26F922F91}"/>
              </a:ext>
            </a:extLst>
          </p:cNvPr>
          <p:cNvSpPr/>
          <p:nvPr/>
        </p:nvSpPr>
        <p:spPr>
          <a:xfrm>
            <a:off x="1366982" y="1970121"/>
            <a:ext cx="94580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예약 서비스를 제공하여</a:t>
            </a:r>
            <a:r>
              <a:rPr lang="en-US" altLang="ko-KR" sz="2400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</a:t>
            </a:r>
            <a:r>
              <a:rPr lang="en-US" altLang="ko-KR" sz="2400" dirty="0" smtClean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</a:t>
            </a:r>
            <a:r>
              <a:rPr lang="ko-KR" altLang="en-US" sz="2400" dirty="0" smtClean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효율적인 시간관리를 </a:t>
            </a:r>
            <a:r>
              <a:rPr lang="ko-KR" altLang="en-US" sz="2400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도울 수 있습니다</a:t>
            </a:r>
            <a:r>
              <a:rPr lang="en-US" altLang="ko-KR" sz="2400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.</a:t>
            </a:r>
            <a:endParaRPr lang="ko-KR" altLang="en-US" sz="2400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CE9B4A5-4593-4E06-8C0A-454966F5427C}"/>
              </a:ext>
            </a:extLst>
          </p:cNvPr>
          <p:cNvSpPr/>
          <p:nvPr/>
        </p:nvSpPr>
        <p:spPr>
          <a:xfrm>
            <a:off x="2111406" y="2944913"/>
            <a:ext cx="79379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주차 하기 힘든 시간대에 주차장 공유를 </a:t>
            </a:r>
            <a:r>
              <a:rPr lang="ko-KR" altLang="en-US" sz="2400" smtClean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통하여 주차문제를 </a:t>
            </a:r>
            <a:r>
              <a:rPr lang="ko-KR" altLang="en-US" sz="2400" dirty="0" smtClean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해결할 수 있습니다</a:t>
            </a:r>
            <a:r>
              <a:rPr lang="en-US" altLang="ko-KR" sz="2400" dirty="0" smtClean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.</a:t>
            </a:r>
            <a:endParaRPr lang="en-US" altLang="ko-KR" sz="2400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E060A16-FE62-4806-AFEF-49B485AE1DAA}"/>
              </a:ext>
            </a:extLst>
          </p:cNvPr>
          <p:cNvSpPr/>
          <p:nvPr/>
        </p:nvSpPr>
        <p:spPr>
          <a:xfrm>
            <a:off x="2111406" y="4391463"/>
            <a:ext cx="79760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공유를 통해 경제적 </a:t>
            </a:r>
            <a:r>
              <a:rPr lang="ko-KR" altLang="en-US" sz="2400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이익을 창출할 수 있습니다</a:t>
            </a:r>
            <a:r>
              <a:rPr lang="en-US" altLang="ko-KR" sz="2400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.</a:t>
            </a:r>
            <a:endParaRPr lang="ko-KR" altLang="en-US" sz="2400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  <a:p>
            <a:pPr algn="ctr"/>
            <a:endParaRPr lang="en-US" altLang="ko-KR" sz="2400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3A99C64-B9DC-4B48-A13C-C378F9CEF0EE}"/>
              </a:ext>
            </a:extLst>
          </p:cNvPr>
          <p:cNvSpPr/>
          <p:nvPr/>
        </p:nvSpPr>
        <p:spPr>
          <a:xfrm>
            <a:off x="2260353" y="5524675"/>
            <a:ext cx="76712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카메라를 </a:t>
            </a:r>
            <a:r>
              <a:rPr lang="ko-KR" altLang="en-US" sz="2400" dirty="0" smtClean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통해 실시간으로 보안을 유지할 수 있습니다</a:t>
            </a:r>
            <a:r>
              <a:rPr lang="en-US" altLang="ko-KR" sz="2400" dirty="0" smtClean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.</a:t>
            </a:r>
            <a:endParaRPr lang="ko-KR" altLang="en-US" sz="2400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193064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그림 2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1" name="직사각형 30"/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" name="그룹 7"/>
          <p:cNvGrpSpPr/>
          <p:nvPr/>
        </p:nvGrpSpPr>
        <p:grpSpPr>
          <a:xfrm>
            <a:off x="408709" y="304803"/>
            <a:ext cx="11374582" cy="166253"/>
            <a:chOff x="408709" y="304803"/>
            <a:chExt cx="11374582" cy="166253"/>
          </a:xfrm>
        </p:grpSpPr>
        <p:sp>
          <p:nvSpPr>
            <p:cNvPr id="3" name="직사각형 2"/>
            <p:cNvSpPr/>
            <p:nvPr/>
          </p:nvSpPr>
          <p:spPr>
            <a:xfrm>
              <a:off x="408709" y="304803"/>
              <a:ext cx="11374582" cy="166251"/>
            </a:xfrm>
            <a:prstGeom prst="rect">
              <a:avLst/>
            </a:prstGeom>
            <a:solidFill>
              <a:srgbClr val="8FAA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/>
            <p:cNvSpPr/>
            <p:nvPr/>
          </p:nvSpPr>
          <p:spPr>
            <a:xfrm rot="5400000">
              <a:off x="1535547" y="48493"/>
              <a:ext cx="166252" cy="678873"/>
            </a:xfrm>
            <a:prstGeom prst="rect">
              <a:avLst/>
            </a:prstGeom>
            <a:solidFill>
              <a:srgbClr val="88C77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9" name="TextBox 28"/>
          <p:cNvSpPr txBox="1"/>
          <p:nvPr/>
        </p:nvSpPr>
        <p:spPr>
          <a:xfrm>
            <a:off x="0" y="698351"/>
            <a:ext cx="29547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목차</a:t>
            </a:r>
            <a:endParaRPr lang="ko-KR" altLang="en-US" sz="2000" dirty="0">
              <a:solidFill>
                <a:schemeClr val="bg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2617087" y="2015586"/>
            <a:ext cx="1576221" cy="1577561"/>
            <a:chOff x="2598615" y="2015586"/>
            <a:chExt cx="1576221" cy="1577561"/>
          </a:xfrm>
        </p:grpSpPr>
        <p:sp>
          <p:nvSpPr>
            <p:cNvPr id="10" name="TextBox 9"/>
            <p:cNvSpPr txBox="1"/>
            <p:nvPr/>
          </p:nvSpPr>
          <p:spPr>
            <a:xfrm>
              <a:off x="2981923" y="2015586"/>
              <a:ext cx="80960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200" dirty="0" smtClean="0">
                  <a:solidFill>
                    <a:schemeClr val="bg1"/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</a:rPr>
                <a:t>01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598615" y="2639040"/>
              <a:ext cx="1576221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 smtClean="0">
                  <a:solidFill>
                    <a:schemeClr val="bg1"/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</a:rPr>
                <a:t>프로젝트 소개</a:t>
              </a:r>
              <a:endParaRPr lang="en-US" altLang="ko-KR" sz="28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</p:grpSp>
      <p:grpSp>
        <p:nvGrpSpPr>
          <p:cNvPr id="12" name="그룹 11"/>
          <p:cNvGrpSpPr/>
          <p:nvPr/>
        </p:nvGrpSpPr>
        <p:grpSpPr>
          <a:xfrm>
            <a:off x="5307889" y="2017645"/>
            <a:ext cx="1576221" cy="1146674"/>
            <a:chOff x="5307889" y="2121804"/>
            <a:chExt cx="1576221" cy="1146674"/>
          </a:xfrm>
        </p:grpSpPr>
        <p:sp>
          <p:nvSpPr>
            <p:cNvPr id="13" name="TextBox 12"/>
            <p:cNvSpPr txBox="1"/>
            <p:nvPr/>
          </p:nvSpPr>
          <p:spPr>
            <a:xfrm>
              <a:off x="5691197" y="2121804"/>
              <a:ext cx="80960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200" dirty="0" smtClean="0">
                  <a:solidFill>
                    <a:schemeClr val="bg1"/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</a:rPr>
                <a:t>02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307889" y="2745258"/>
              <a:ext cx="157622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 smtClean="0">
                  <a:solidFill>
                    <a:schemeClr val="bg1"/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</a:rPr>
                <a:t>기획 배경</a:t>
              </a:r>
              <a:endParaRPr lang="en-US" altLang="ko-KR" sz="28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</p:grpSp>
      <p:grpSp>
        <p:nvGrpSpPr>
          <p:cNvPr id="15" name="그룹 14"/>
          <p:cNvGrpSpPr/>
          <p:nvPr/>
        </p:nvGrpSpPr>
        <p:grpSpPr>
          <a:xfrm>
            <a:off x="8211837" y="2015586"/>
            <a:ext cx="1149930" cy="2008449"/>
            <a:chOff x="5552652" y="2121804"/>
            <a:chExt cx="1086691" cy="2008449"/>
          </a:xfrm>
        </p:grpSpPr>
        <p:sp>
          <p:nvSpPr>
            <p:cNvPr id="16" name="TextBox 15"/>
            <p:cNvSpPr txBox="1"/>
            <p:nvPr/>
          </p:nvSpPr>
          <p:spPr>
            <a:xfrm>
              <a:off x="5691197" y="2121804"/>
              <a:ext cx="80960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200" dirty="0" smtClean="0">
                  <a:solidFill>
                    <a:schemeClr val="bg1"/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</a:rPr>
                <a:t>03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5552652" y="2745258"/>
              <a:ext cx="1086691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 smtClean="0">
                  <a:solidFill>
                    <a:schemeClr val="bg1"/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</a:rPr>
                <a:t>주요 서비스</a:t>
              </a:r>
              <a:endParaRPr lang="en-US" altLang="ko-KR" sz="28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</p:grpSp>
      <p:grpSp>
        <p:nvGrpSpPr>
          <p:cNvPr id="18" name="그룹 17"/>
          <p:cNvGrpSpPr/>
          <p:nvPr/>
        </p:nvGrpSpPr>
        <p:grpSpPr>
          <a:xfrm>
            <a:off x="2617085" y="4353665"/>
            <a:ext cx="1576221" cy="1146674"/>
            <a:chOff x="5307889" y="2121804"/>
            <a:chExt cx="1576221" cy="1146674"/>
          </a:xfrm>
        </p:grpSpPr>
        <p:sp>
          <p:nvSpPr>
            <p:cNvPr id="19" name="TextBox 18"/>
            <p:cNvSpPr txBox="1"/>
            <p:nvPr/>
          </p:nvSpPr>
          <p:spPr>
            <a:xfrm>
              <a:off x="5691197" y="2121804"/>
              <a:ext cx="80960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200" dirty="0" smtClean="0">
                  <a:solidFill>
                    <a:schemeClr val="bg1"/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</a:rPr>
                <a:t>04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5307889" y="2745258"/>
              <a:ext cx="157622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 smtClean="0">
                  <a:solidFill>
                    <a:schemeClr val="bg1"/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</a:rPr>
                <a:t>사용 기술</a:t>
              </a:r>
              <a:endParaRPr lang="en-US" altLang="ko-KR" sz="28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5307889" y="4353665"/>
            <a:ext cx="1576221" cy="1146674"/>
            <a:chOff x="5307889" y="2121804"/>
            <a:chExt cx="1576221" cy="1146674"/>
          </a:xfrm>
        </p:grpSpPr>
        <p:sp>
          <p:nvSpPr>
            <p:cNvPr id="22" name="TextBox 21"/>
            <p:cNvSpPr txBox="1"/>
            <p:nvPr/>
          </p:nvSpPr>
          <p:spPr>
            <a:xfrm>
              <a:off x="5691197" y="2121804"/>
              <a:ext cx="80960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200" dirty="0" smtClean="0">
                  <a:solidFill>
                    <a:schemeClr val="bg1"/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</a:rPr>
                <a:t>05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5307889" y="2745258"/>
              <a:ext cx="157622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 smtClean="0">
                  <a:solidFill>
                    <a:schemeClr val="bg1"/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</a:rPr>
                <a:t>시연</a:t>
              </a:r>
              <a:endParaRPr lang="en-US" altLang="ko-KR" sz="28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</p:grpSp>
      <p:grpSp>
        <p:nvGrpSpPr>
          <p:cNvPr id="24" name="그룹 23"/>
          <p:cNvGrpSpPr/>
          <p:nvPr/>
        </p:nvGrpSpPr>
        <p:grpSpPr>
          <a:xfrm>
            <a:off x="7998693" y="4353665"/>
            <a:ext cx="1576221" cy="1146674"/>
            <a:chOff x="5307889" y="2121804"/>
            <a:chExt cx="1576221" cy="1146674"/>
          </a:xfrm>
        </p:grpSpPr>
        <p:sp>
          <p:nvSpPr>
            <p:cNvPr id="25" name="TextBox 24"/>
            <p:cNvSpPr txBox="1"/>
            <p:nvPr/>
          </p:nvSpPr>
          <p:spPr>
            <a:xfrm>
              <a:off x="5691197" y="2121804"/>
              <a:ext cx="80960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200" dirty="0" smtClean="0">
                  <a:solidFill>
                    <a:schemeClr val="bg1"/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</a:rPr>
                <a:t>06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5307889" y="2745258"/>
              <a:ext cx="157622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 smtClean="0">
                  <a:solidFill>
                    <a:schemeClr val="bg1"/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</a:rPr>
                <a:t>기대 효과</a:t>
              </a:r>
              <a:endParaRPr lang="en-US" altLang="ko-KR" sz="28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21735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408709" y="304803"/>
            <a:ext cx="11374582" cy="166251"/>
          </a:xfrm>
          <a:prstGeom prst="rect">
            <a:avLst/>
          </a:prstGeom>
          <a:solidFill>
            <a:srgbClr val="8FAAD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/>
          <p:cNvSpPr/>
          <p:nvPr/>
        </p:nvSpPr>
        <p:spPr>
          <a:xfrm rot="5400000">
            <a:off x="1535547" y="48493"/>
            <a:ext cx="166252" cy="678873"/>
          </a:xfrm>
          <a:prstGeom prst="rect">
            <a:avLst/>
          </a:prstGeom>
          <a:solidFill>
            <a:srgbClr val="88C77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3335215" y="3044280"/>
            <a:ext cx="552156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감사합니다</a:t>
            </a:r>
            <a:endParaRPr lang="ko-KR" altLang="en-US" sz="4400" dirty="0">
              <a:solidFill>
                <a:schemeClr val="bg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690577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08709" y="304803"/>
            <a:ext cx="11374582" cy="166253"/>
            <a:chOff x="408709" y="304803"/>
            <a:chExt cx="11374582" cy="166253"/>
          </a:xfrm>
        </p:grpSpPr>
        <p:sp>
          <p:nvSpPr>
            <p:cNvPr id="3" name="직사각형 2"/>
            <p:cNvSpPr/>
            <p:nvPr/>
          </p:nvSpPr>
          <p:spPr>
            <a:xfrm>
              <a:off x="408709" y="304803"/>
              <a:ext cx="11374582" cy="166251"/>
            </a:xfrm>
            <a:prstGeom prst="rect">
              <a:avLst/>
            </a:prstGeom>
            <a:solidFill>
              <a:srgbClr val="8FAA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/>
            <p:cNvSpPr/>
            <p:nvPr/>
          </p:nvSpPr>
          <p:spPr>
            <a:xfrm rot="5400000">
              <a:off x="1535547" y="48493"/>
              <a:ext cx="166252" cy="678873"/>
            </a:xfrm>
            <a:prstGeom prst="rect">
              <a:avLst/>
            </a:prstGeom>
            <a:solidFill>
              <a:srgbClr val="88C77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9" name="TextBox 28"/>
          <p:cNvSpPr txBox="1"/>
          <p:nvPr/>
        </p:nvSpPr>
        <p:spPr>
          <a:xfrm>
            <a:off x="0" y="698351"/>
            <a:ext cx="29547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01. </a:t>
            </a:r>
            <a:r>
              <a:rPr lang="ko-KR" altLang="en-US" sz="20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프로젝트 소개</a:t>
            </a:r>
            <a:endParaRPr lang="ko-KR" altLang="en-US" sz="2000" dirty="0">
              <a:solidFill>
                <a:schemeClr val="bg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2928372" y="2816439"/>
            <a:ext cx="63352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dirty="0" smtClean="0">
                <a:solidFill>
                  <a:srgbClr val="A9DE93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5km home charge</a:t>
            </a:r>
            <a:endParaRPr lang="ko-KR" altLang="en-US" sz="4800" dirty="0">
              <a:solidFill>
                <a:srgbClr val="A9DE93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2346480" y="4123384"/>
            <a:ext cx="74990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실시간 카메라와  예약 </a:t>
            </a:r>
            <a:r>
              <a:rPr lang="ko-KR" altLang="en-US" sz="32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시스템 서비스</a:t>
            </a:r>
            <a:endParaRPr lang="ko-KR" altLang="en-US" sz="3200" dirty="0">
              <a:solidFill>
                <a:schemeClr val="bg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18762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08709" y="304803"/>
            <a:ext cx="11374582" cy="166253"/>
            <a:chOff x="408709" y="304803"/>
            <a:chExt cx="11374582" cy="166253"/>
          </a:xfrm>
        </p:grpSpPr>
        <p:sp>
          <p:nvSpPr>
            <p:cNvPr id="3" name="직사각형 2"/>
            <p:cNvSpPr/>
            <p:nvPr/>
          </p:nvSpPr>
          <p:spPr>
            <a:xfrm>
              <a:off x="408709" y="304803"/>
              <a:ext cx="11374582" cy="166251"/>
            </a:xfrm>
            <a:prstGeom prst="rect">
              <a:avLst/>
            </a:prstGeom>
            <a:solidFill>
              <a:srgbClr val="8FAA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/>
            <p:cNvSpPr/>
            <p:nvPr/>
          </p:nvSpPr>
          <p:spPr>
            <a:xfrm rot="5400000">
              <a:off x="1535547" y="48493"/>
              <a:ext cx="166252" cy="678873"/>
            </a:xfrm>
            <a:prstGeom prst="rect">
              <a:avLst/>
            </a:prstGeom>
            <a:solidFill>
              <a:srgbClr val="88C77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9" name="TextBox 28"/>
          <p:cNvSpPr txBox="1"/>
          <p:nvPr/>
        </p:nvSpPr>
        <p:spPr>
          <a:xfrm>
            <a:off x="0" y="698351"/>
            <a:ext cx="29547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02. </a:t>
            </a:r>
            <a:r>
              <a:rPr lang="ko-KR" altLang="en-US" sz="20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기획 배경</a:t>
            </a:r>
            <a:endParaRPr lang="ko-KR" altLang="en-US" sz="2000" dirty="0">
              <a:solidFill>
                <a:schemeClr val="bg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pic>
        <p:nvPicPr>
          <p:cNvPr id="9" name="_x549443536" descr="EMB00005498608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1511" y="1784572"/>
            <a:ext cx="7928976" cy="42168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9380383" y="6572132"/>
            <a:ext cx="281161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/>
                </a:solidFill>
              </a:rPr>
              <a:t>출처 </a:t>
            </a:r>
            <a:r>
              <a:rPr lang="en-US" altLang="ko-KR" sz="900" dirty="0">
                <a:solidFill>
                  <a:schemeClr val="bg1"/>
                </a:solidFill>
              </a:rPr>
              <a:t>: </a:t>
            </a:r>
            <a:r>
              <a:rPr lang="ko-KR" altLang="en-US" sz="900" dirty="0">
                <a:solidFill>
                  <a:schemeClr val="bg1"/>
                </a:solidFill>
              </a:rPr>
              <a:t>정부</a:t>
            </a:r>
            <a:r>
              <a:rPr lang="en-US" altLang="ko-KR" sz="900" dirty="0">
                <a:solidFill>
                  <a:schemeClr val="bg1"/>
                </a:solidFill>
              </a:rPr>
              <a:t>2019</a:t>
            </a:r>
            <a:r>
              <a:rPr lang="ko-KR" altLang="en-US" sz="900" dirty="0">
                <a:solidFill>
                  <a:schemeClr val="bg1"/>
                </a:solidFill>
              </a:rPr>
              <a:t>년 </a:t>
            </a:r>
            <a:r>
              <a:rPr lang="en-US" altLang="ko-KR" sz="900" dirty="0">
                <a:solidFill>
                  <a:schemeClr val="bg1"/>
                </a:solidFill>
              </a:rPr>
              <a:t>2</a:t>
            </a:r>
            <a:r>
              <a:rPr lang="ko-KR" altLang="en-US" sz="900" dirty="0">
                <a:solidFill>
                  <a:schemeClr val="bg1"/>
                </a:solidFill>
              </a:rPr>
              <a:t>월 기준 </a:t>
            </a:r>
            <a:r>
              <a:rPr lang="ko-KR" altLang="en-US" sz="900" dirty="0" err="1">
                <a:solidFill>
                  <a:schemeClr val="bg1"/>
                </a:solidFill>
              </a:rPr>
              <a:t>친환경차보금로드맵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5822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08709" y="304803"/>
            <a:ext cx="11374582" cy="166253"/>
            <a:chOff x="408709" y="304803"/>
            <a:chExt cx="11374582" cy="166253"/>
          </a:xfrm>
        </p:grpSpPr>
        <p:sp>
          <p:nvSpPr>
            <p:cNvPr id="3" name="직사각형 2"/>
            <p:cNvSpPr/>
            <p:nvPr/>
          </p:nvSpPr>
          <p:spPr>
            <a:xfrm>
              <a:off x="408709" y="304803"/>
              <a:ext cx="11374582" cy="166251"/>
            </a:xfrm>
            <a:prstGeom prst="rect">
              <a:avLst/>
            </a:prstGeom>
            <a:solidFill>
              <a:srgbClr val="8FAA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/>
            <p:cNvSpPr/>
            <p:nvPr/>
          </p:nvSpPr>
          <p:spPr>
            <a:xfrm rot="5400000">
              <a:off x="1535547" y="48493"/>
              <a:ext cx="166252" cy="678873"/>
            </a:xfrm>
            <a:prstGeom prst="rect">
              <a:avLst/>
            </a:prstGeom>
            <a:solidFill>
              <a:srgbClr val="88C77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9" name="TextBox 28"/>
          <p:cNvSpPr txBox="1"/>
          <p:nvPr/>
        </p:nvSpPr>
        <p:spPr>
          <a:xfrm>
            <a:off x="0" y="698351"/>
            <a:ext cx="29547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02. </a:t>
            </a:r>
            <a:r>
              <a:rPr lang="ko-KR" altLang="en-US" sz="20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기획 배경</a:t>
            </a:r>
            <a:endParaRPr lang="ko-KR" altLang="en-US" sz="2000" dirty="0">
              <a:solidFill>
                <a:schemeClr val="bg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grpSp>
        <p:nvGrpSpPr>
          <p:cNvPr id="7" name="그룹 6"/>
          <p:cNvGrpSpPr/>
          <p:nvPr/>
        </p:nvGrpSpPr>
        <p:grpSpPr>
          <a:xfrm rot="18441183">
            <a:off x="790432" y="3201756"/>
            <a:ext cx="3116831" cy="2325609"/>
            <a:chOff x="1919797" y="1431282"/>
            <a:chExt cx="3561881" cy="3050854"/>
          </a:xfrm>
        </p:grpSpPr>
        <p:pic>
          <p:nvPicPr>
            <p:cNvPr id="9" name="_x549443536" descr="EMB000054986085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19797" y="1431282"/>
              <a:ext cx="3561881" cy="27538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Box 9"/>
            <p:cNvSpPr txBox="1"/>
            <p:nvPr/>
          </p:nvSpPr>
          <p:spPr>
            <a:xfrm>
              <a:off x="1969773" y="4293402"/>
              <a:ext cx="3511905" cy="1887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>
                  <a:solidFill>
                    <a:schemeClr val="bg1"/>
                  </a:solidFill>
                </a:rPr>
                <a:t>출처 </a:t>
              </a:r>
              <a:r>
                <a:rPr lang="en-US" altLang="ko-KR" sz="1100" dirty="0">
                  <a:solidFill>
                    <a:schemeClr val="bg1"/>
                  </a:solidFill>
                </a:rPr>
                <a:t>: </a:t>
              </a:r>
              <a:r>
                <a:rPr lang="ko-KR" altLang="en-US" sz="1100" dirty="0">
                  <a:solidFill>
                    <a:schemeClr val="bg1"/>
                  </a:solidFill>
                </a:rPr>
                <a:t>정부</a:t>
              </a:r>
              <a:r>
                <a:rPr lang="en-US" altLang="ko-KR" sz="1100" dirty="0">
                  <a:solidFill>
                    <a:schemeClr val="bg1"/>
                  </a:solidFill>
                </a:rPr>
                <a:t>2019</a:t>
              </a:r>
              <a:r>
                <a:rPr lang="ko-KR" altLang="en-US" sz="1100" dirty="0">
                  <a:solidFill>
                    <a:schemeClr val="bg1"/>
                  </a:solidFill>
                </a:rPr>
                <a:t>년 </a:t>
              </a:r>
              <a:r>
                <a:rPr lang="en-US" altLang="ko-KR" sz="1100" dirty="0">
                  <a:solidFill>
                    <a:schemeClr val="bg1"/>
                  </a:solidFill>
                </a:rPr>
                <a:t>2</a:t>
              </a:r>
              <a:r>
                <a:rPr lang="ko-KR" altLang="en-US" sz="1100" dirty="0">
                  <a:solidFill>
                    <a:schemeClr val="bg1"/>
                  </a:solidFill>
                </a:rPr>
                <a:t>월 기준 </a:t>
              </a:r>
              <a:r>
                <a:rPr lang="ko-KR" altLang="en-US" sz="1100" dirty="0" err="1">
                  <a:solidFill>
                    <a:schemeClr val="bg1"/>
                  </a:solidFill>
                </a:rPr>
                <a:t>친환경차보금로드맵</a:t>
              </a:r>
              <a:endParaRPr lang="ko-KR" altLang="en-US" sz="11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12" name="그림 11">
            <a:extLst>
              <a:ext uri="{FF2B5EF4-FFF2-40B4-BE49-F238E27FC236}">
                <a16:creationId xmlns:a16="http://schemas.microsoft.com/office/drawing/2014/main" id="{498A99AD-A937-4E19-AFA2-8540E9589F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5665" y="1579417"/>
            <a:ext cx="7519536" cy="4513681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9230900" y="6574054"/>
            <a:ext cx="304422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 smtClean="0">
                <a:hlinkClick r:id="rId5"/>
              </a:rPr>
              <a:t>출처 </a:t>
            </a:r>
            <a:r>
              <a:rPr lang="en-US" altLang="ko-KR" sz="900" dirty="0" smtClean="0">
                <a:hlinkClick r:id="rId5"/>
              </a:rPr>
              <a:t>: https</a:t>
            </a:r>
            <a:r>
              <a:rPr lang="en-US" altLang="ko-KR" sz="900" dirty="0">
                <a:hlinkClick r:id="rId5"/>
              </a:rPr>
              <a:t>://www.bizhankook.com/bk/article/19303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6317673" y="3472873"/>
            <a:ext cx="3315854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/>
        </p:nvCxnSpPr>
        <p:spPr>
          <a:xfrm>
            <a:off x="2415103" y="3690631"/>
            <a:ext cx="2054027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69949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08709" y="304803"/>
            <a:ext cx="11374582" cy="166253"/>
            <a:chOff x="408709" y="304803"/>
            <a:chExt cx="11374582" cy="166253"/>
          </a:xfrm>
        </p:grpSpPr>
        <p:sp>
          <p:nvSpPr>
            <p:cNvPr id="3" name="직사각형 2"/>
            <p:cNvSpPr/>
            <p:nvPr/>
          </p:nvSpPr>
          <p:spPr>
            <a:xfrm>
              <a:off x="408709" y="304803"/>
              <a:ext cx="11374582" cy="166251"/>
            </a:xfrm>
            <a:prstGeom prst="rect">
              <a:avLst/>
            </a:prstGeom>
            <a:solidFill>
              <a:srgbClr val="8FAA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/>
            <p:cNvSpPr/>
            <p:nvPr/>
          </p:nvSpPr>
          <p:spPr>
            <a:xfrm rot="5400000">
              <a:off x="1535547" y="48493"/>
              <a:ext cx="166252" cy="678873"/>
            </a:xfrm>
            <a:prstGeom prst="rect">
              <a:avLst/>
            </a:prstGeom>
            <a:solidFill>
              <a:srgbClr val="88C77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9" name="TextBox 28"/>
          <p:cNvSpPr txBox="1"/>
          <p:nvPr/>
        </p:nvSpPr>
        <p:spPr>
          <a:xfrm>
            <a:off x="0" y="698351"/>
            <a:ext cx="29547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02. </a:t>
            </a:r>
            <a:r>
              <a:rPr lang="ko-KR" altLang="en-US" sz="20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기획 배경</a:t>
            </a:r>
            <a:endParaRPr lang="ko-KR" altLang="en-US" sz="2000" dirty="0">
              <a:solidFill>
                <a:schemeClr val="bg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grpSp>
        <p:nvGrpSpPr>
          <p:cNvPr id="7" name="그룹 6"/>
          <p:cNvGrpSpPr/>
          <p:nvPr/>
        </p:nvGrpSpPr>
        <p:grpSpPr>
          <a:xfrm rot="18441183">
            <a:off x="790432" y="3201756"/>
            <a:ext cx="3116831" cy="2325609"/>
            <a:chOff x="1919797" y="1431282"/>
            <a:chExt cx="3561881" cy="3050854"/>
          </a:xfrm>
        </p:grpSpPr>
        <p:pic>
          <p:nvPicPr>
            <p:cNvPr id="9" name="_x549443536" descr="EMB000054986085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19797" y="1431282"/>
              <a:ext cx="3561881" cy="27538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Box 9"/>
            <p:cNvSpPr txBox="1"/>
            <p:nvPr/>
          </p:nvSpPr>
          <p:spPr>
            <a:xfrm>
              <a:off x="1969773" y="4293402"/>
              <a:ext cx="3511905" cy="1887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>
                  <a:solidFill>
                    <a:schemeClr val="bg1"/>
                  </a:solidFill>
                </a:rPr>
                <a:t>출처 </a:t>
              </a:r>
              <a:r>
                <a:rPr lang="en-US" altLang="ko-KR" sz="1100" dirty="0">
                  <a:solidFill>
                    <a:schemeClr val="bg1"/>
                  </a:solidFill>
                </a:rPr>
                <a:t>: </a:t>
              </a:r>
              <a:r>
                <a:rPr lang="ko-KR" altLang="en-US" sz="1100" dirty="0">
                  <a:solidFill>
                    <a:schemeClr val="bg1"/>
                  </a:solidFill>
                </a:rPr>
                <a:t>정부</a:t>
              </a:r>
              <a:r>
                <a:rPr lang="en-US" altLang="ko-KR" sz="1100" dirty="0">
                  <a:solidFill>
                    <a:schemeClr val="bg1"/>
                  </a:solidFill>
                </a:rPr>
                <a:t>2019</a:t>
              </a:r>
              <a:r>
                <a:rPr lang="ko-KR" altLang="en-US" sz="1100" dirty="0">
                  <a:solidFill>
                    <a:schemeClr val="bg1"/>
                  </a:solidFill>
                </a:rPr>
                <a:t>년 </a:t>
              </a:r>
              <a:r>
                <a:rPr lang="en-US" altLang="ko-KR" sz="1100" dirty="0">
                  <a:solidFill>
                    <a:schemeClr val="bg1"/>
                  </a:solidFill>
                </a:rPr>
                <a:t>2</a:t>
              </a:r>
              <a:r>
                <a:rPr lang="ko-KR" altLang="en-US" sz="1100" dirty="0">
                  <a:solidFill>
                    <a:schemeClr val="bg1"/>
                  </a:solidFill>
                </a:rPr>
                <a:t>월 기준 </a:t>
              </a:r>
              <a:r>
                <a:rPr lang="ko-KR" altLang="en-US" sz="1100" dirty="0" err="1">
                  <a:solidFill>
                    <a:schemeClr val="bg1"/>
                  </a:solidFill>
                </a:rPr>
                <a:t>친환경차보금로드맵</a:t>
              </a:r>
              <a:endParaRPr lang="ko-KR" altLang="en-US" sz="11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1" name="그룹 10"/>
          <p:cNvGrpSpPr/>
          <p:nvPr/>
        </p:nvGrpSpPr>
        <p:grpSpPr>
          <a:xfrm rot="19399304">
            <a:off x="1052472" y="2470631"/>
            <a:ext cx="3149138" cy="2653973"/>
            <a:chOff x="4653747" y="1322630"/>
            <a:chExt cx="5337489" cy="437818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498A99AD-A937-4E19-AFA2-8540E9589F5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653747" y="1322630"/>
              <a:ext cx="5337489" cy="3838455"/>
            </a:xfrm>
            <a:prstGeom prst="rect">
              <a:avLst/>
            </a:prstGeom>
          </p:spPr>
        </p:pic>
        <p:sp>
          <p:nvSpPr>
            <p:cNvPr id="13" name="TextBox 12"/>
            <p:cNvSpPr txBox="1"/>
            <p:nvPr/>
          </p:nvSpPr>
          <p:spPr>
            <a:xfrm>
              <a:off x="5488588" y="5281610"/>
              <a:ext cx="3667810" cy="4192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smtClean="0"/>
                <a:t>출</a:t>
              </a:r>
              <a:r>
                <a:rPr lang="en-US" altLang="ko-KR" sz="1100" dirty="0" smtClean="0">
                  <a:hlinkClick r:id="rId5"/>
                </a:rPr>
                <a:t>https</a:t>
              </a:r>
              <a:r>
                <a:rPr lang="en-US" altLang="ko-KR" sz="1100" dirty="0">
                  <a:hlinkClick r:id="rId5"/>
                </a:rPr>
                <a:t>://www.bizhankook.com/bk/article/19303</a:t>
              </a:r>
              <a:endParaRPr lang="ko-KR" altLang="en-US" sz="11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9934D37B-ECF1-42EC-8767-FAE236D6E885}"/>
              </a:ext>
            </a:extLst>
          </p:cNvPr>
          <p:cNvGrpSpPr/>
          <p:nvPr/>
        </p:nvGrpSpPr>
        <p:grpSpPr>
          <a:xfrm>
            <a:off x="1844812" y="1402482"/>
            <a:ext cx="8502376" cy="4634635"/>
            <a:chOff x="3142770" y="1314733"/>
            <a:chExt cx="6315956" cy="5449060"/>
          </a:xfrm>
        </p:grpSpPr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4FE54A0D-AD87-49F5-B76C-EB29B72C39EA}"/>
                </a:ext>
              </a:extLst>
            </p:cNvPr>
            <p:cNvGrpSpPr/>
            <p:nvPr/>
          </p:nvGrpSpPr>
          <p:grpSpPr>
            <a:xfrm>
              <a:off x="3142770" y="1314733"/>
              <a:ext cx="6315956" cy="5449060"/>
              <a:chOff x="3345326" y="1314733"/>
              <a:chExt cx="6315956" cy="5449060"/>
            </a:xfrm>
          </p:grpSpPr>
          <p:pic>
            <p:nvPicPr>
              <p:cNvPr id="22" name="그림 21">
                <a:extLst>
                  <a:ext uri="{FF2B5EF4-FFF2-40B4-BE49-F238E27FC236}">
                    <a16:creationId xmlns:a16="http://schemas.microsoft.com/office/drawing/2014/main" id="{555CC44A-C50B-49D5-8747-2D1A348D3DB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345326" y="1314733"/>
                <a:ext cx="6315956" cy="4020111"/>
              </a:xfrm>
              <a:prstGeom prst="rect">
                <a:avLst/>
              </a:prstGeom>
            </p:spPr>
          </p:pic>
          <p:pic>
            <p:nvPicPr>
              <p:cNvPr id="23" name="그림 22">
                <a:extLst>
                  <a:ext uri="{FF2B5EF4-FFF2-40B4-BE49-F238E27FC236}">
                    <a16:creationId xmlns:a16="http://schemas.microsoft.com/office/drawing/2014/main" id="{D860561D-EC33-4DFD-A214-FDFC36827C4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345326" y="5334844"/>
                <a:ext cx="6315956" cy="1428949"/>
              </a:xfrm>
              <a:prstGeom prst="rect">
                <a:avLst/>
              </a:prstGeom>
            </p:spPr>
          </p:pic>
        </p:grp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FD7530A1-BF4D-4348-A8C3-0E1E4465AA82}"/>
                </a:ext>
              </a:extLst>
            </p:cNvPr>
            <p:cNvCxnSpPr>
              <a:cxnSpLocks/>
            </p:cNvCxnSpPr>
            <p:nvPr/>
          </p:nvCxnSpPr>
          <p:spPr>
            <a:xfrm>
              <a:off x="8353755" y="5589273"/>
              <a:ext cx="1104971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134A4895-67F3-4C0F-9FB1-0616A90EB969}"/>
                </a:ext>
              </a:extLst>
            </p:cNvPr>
            <p:cNvCxnSpPr>
              <a:cxnSpLocks/>
            </p:cNvCxnSpPr>
            <p:nvPr/>
          </p:nvCxnSpPr>
          <p:spPr>
            <a:xfrm>
              <a:off x="3185666" y="5886541"/>
              <a:ext cx="4536504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297A0A33-2CEF-4EEF-8D37-C19393F4268D}"/>
                </a:ext>
              </a:extLst>
            </p:cNvPr>
            <p:cNvCxnSpPr>
              <a:cxnSpLocks/>
            </p:cNvCxnSpPr>
            <p:nvPr/>
          </p:nvCxnSpPr>
          <p:spPr>
            <a:xfrm>
              <a:off x="8353755" y="5624337"/>
              <a:ext cx="1104971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50228428-9A9A-4848-A2B5-5A3A457324DA}"/>
                </a:ext>
              </a:extLst>
            </p:cNvPr>
            <p:cNvCxnSpPr>
              <a:cxnSpLocks/>
            </p:cNvCxnSpPr>
            <p:nvPr/>
          </p:nvCxnSpPr>
          <p:spPr>
            <a:xfrm>
              <a:off x="3193022" y="5930841"/>
              <a:ext cx="4536504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extBox 15"/>
          <p:cNvSpPr txBox="1"/>
          <p:nvPr/>
        </p:nvSpPr>
        <p:spPr>
          <a:xfrm>
            <a:off x="8381358" y="6534065"/>
            <a:ext cx="381064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/>
                </a:solidFill>
                <a:hlinkClick r:id="rId8"/>
              </a:rPr>
              <a:t>출처 </a:t>
            </a:r>
            <a:r>
              <a:rPr lang="en-US" altLang="ko-KR" sz="900" dirty="0">
                <a:solidFill>
                  <a:schemeClr val="bg1"/>
                </a:solidFill>
                <a:hlinkClick r:id="rId8"/>
              </a:rPr>
              <a:t>: h</a:t>
            </a:r>
            <a:r>
              <a:rPr lang="en-US" altLang="ko-KR" sz="900" dirty="0" smtClean="0">
                <a:solidFill>
                  <a:schemeClr val="bg1"/>
                </a:solidFill>
                <a:hlinkClick r:id="rId8"/>
              </a:rPr>
              <a:t>ttp</a:t>
            </a:r>
            <a:r>
              <a:rPr lang="en-US" altLang="ko-KR" sz="900" dirty="0">
                <a:solidFill>
                  <a:schemeClr val="bg1"/>
                </a:solidFill>
                <a:hlinkClick r:id="rId8"/>
              </a:rPr>
              <a:t>://www.donga.com/news/article/all/20181115/92896097/1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40352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08709" y="304803"/>
            <a:ext cx="11374582" cy="166253"/>
            <a:chOff x="408709" y="304803"/>
            <a:chExt cx="11374582" cy="166253"/>
          </a:xfrm>
        </p:grpSpPr>
        <p:sp>
          <p:nvSpPr>
            <p:cNvPr id="3" name="직사각형 2"/>
            <p:cNvSpPr/>
            <p:nvPr/>
          </p:nvSpPr>
          <p:spPr>
            <a:xfrm>
              <a:off x="408709" y="304803"/>
              <a:ext cx="11374582" cy="166251"/>
            </a:xfrm>
            <a:prstGeom prst="rect">
              <a:avLst/>
            </a:prstGeom>
            <a:solidFill>
              <a:srgbClr val="8FAA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/>
            <p:cNvSpPr/>
            <p:nvPr/>
          </p:nvSpPr>
          <p:spPr>
            <a:xfrm rot="5400000">
              <a:off x="1535547" y="48493"/>
              <a:ext cx="166252" cy="678873"/>
            </a:xfrm>
            <a:prstGeom prst="rect">
              <a:avLst/>
            </a:prstGeom>
            <a:solidFill>
              <a:srgbClr val="88C77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9" name="TextBox 28"/>
          <p:cNvSpPr txBox="1"/>
          <p:nvPr/>
        </p:nvSpPr>
        <p:spPr>
          <a:xfrm>
            <a:off x="0" y="698351"/>
            <a:ext cx="29547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02. </a:t>
            </a:r>
            <a:r>
              <a:rPr lang="ko-KR" altLang="en-US" sz="20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기획 배경</a:t>
            </a:r>
            <a:endParaRPr lang="ko-KR" altLang="en-US" sz="2000" dirty="0">
              <a:solidFill>
                <a:schemeClr val="bg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grpSp>
        <p:nvGrpSpPr>
          <p:cNvPr id="7" name="그룹 6"/>
          <p:cNvGrpSpPr/>
          <p:nvPr/>
        </p:nvGrpSpPr>
        <p:grpSpPr>
          <a:xfrm rot="18441183">
            <a:off x="790432" y="3201756"/>
            <a:ext cx="3116831" cy="2325609"/>
            <a:chOff x="1919797" y="1431282"/>
            <a:chExt cx="3561881" cy="3050854"/>
          </a:xfrm>
        </p:grpSpPr>
        <p:pic>
          <p:nvPicPr>
            <p:cNvPr id="9" name="_x549443536" descr="EMB000054986085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19797" y="1431282"/>
              <a:ext cx="3561881" cy="27538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Box 9"/>
            <p:cNvSpPr txBox="1"/>
            <p:nvPr/>
          </p:nvSpPr>
          <p:spPr>
            <a:xfrm>
              <a:off x="1969773" y="4293402"/>
              <a:ext cx="3511905" cy="1887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>
                  <a:solidFill>
                    <a:schemeClr val="bg1"/>
                  </a:solidFill>
                </a:rPr>
                <a:t>출처 </a:t>
              </a:r>
              <a:r>
                <a:rPr lang="en-US" altLang="ko-KR" sz="1100" dirty="0">
                  <a:solidFill>
                    <a:schemeClr val="bg1"/>
                  </a:solidFill>
                </a:rPr>
                <a:t>: </a:t>
              </a:r>
              <a:r>
                <a:rPr lang="ko-KR" altLang="en-US" sz="1100" dirty="0">
                  <a:solidFill>
                    <a:schemeClr val="bg1"/>
                  </a:solidFill>
                </a:rPr>
                <a:t>정부</a:t>
              </a:r>
              <a:r>
                <a:rPr lang="en-US" altLang="ko-KR" sz="1100" dirty="0">
                  <a:solidFill>
                    <a:schemeClr val="bg1"/>
                  </a:solidFill>
                </a:rPr>
                <a:t>2019</a:t>
              </a:r>
              <a:r>
                <a:rPr lang="ko-KR" altLang="en-US" sz="1100" dirty="0">
                  <a:solidFill>
                    <a:schemeClr val="bg1"/>
                  </a:solidFill>
                </a:rPr>
                <a:t>년 </a:t>
              </a:r>
              <a:r>
                <a:rPr lang="en-US" altLang="ko-KR" sz="1100" dirty="0">
                  <a:solidFill>
                    <a:schemeClr val="bg1"/>
                  </a:solidFill>
                </a:rPr>
                <a:t>2</a:t>
              </a:r>
              <a:r>
                <a:rPr lang="ko-KR" altLang="en-US" sz="1100" dirty="0">
                  <a:solidFill>
                    <a:schemeClr val="bg1"/>
                  </a:solidFill>
                </a:rPr>
                <a:t>월 기준 </a:t>
              </a:r>
              <a:r>
                <a:rPr lang="ko-KR" altLang="en-US" sz="1100" dirty="0" err="1">
                  <a:solidFill>
                    <a:schemeClr val="bg1"/>
                  </a:solidFill>
                </a:rPr>
                <a:t>친환경차보금로드맵</a:t>
              </a:r>
              <a:endParaRPr lang="ko-KR" altLang="en-US" sz="11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1" name="그룹 10"/>
          <p:cNvGrpSpPr/>
          <p:nvPr/>
        </p:nvGrpSpPr>
        <p:grpSpPr>
          <a:xfrm rot="19399304">
            <a:off x="1052472" y="2470631"/>
            <a:ext cx="3149138" cy="2653973"/>
            <a:chOff x="4653747" y="1322630"/>
            <a:chExt cx="5337489" cy="437818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498A99AD-A937-4E19-AFA2-8540E9589F5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653747" y="1322630"/>
              <a:ext cx="5337489" cy="3838455"/>
            </a:xfrm>
            <a:prstGeom prst="rect">
              <a:avLst/>
            </a:prstGeom>
          </p:spPr>
        </p:pic>
        <p:sp>
          <p:nvSpPr>
            <p:cNvPr id="13" name="TextBox 12"/>
            <p:cNvSpPr txBox="1"/>
            <p:nvPr/>
          </p:nvSpPr>
          <p:spPr>
            <a:xfrm>
              <a:off x="5488588" y="5281610"/>
              <a:ext cx="3667810" cy="4192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smtClean="0"/>
                <a:t>출</a:t>
              </a:r>
              <a:r>
                <a:rPr lang="en-US" altLang="ko-KR" sz="1100" dirty="0" smtClean="0">
                  <a:hlinkClick r:id="rId5"/>
                </a:rPr>
                <a:t>https</a:t>
              </a:r>
              <a:r>
                <a:rPr lang="en-US" altLang="ko-KR" sz="1100" dirty="0">
                  <a:hlinkClick r:id="rId5"/>
                </a:rPr>
                <a:t>://www.bizhankook.com/bk/article/19303</a:t>
              </a:r>
              <a:endParaRPr lang="ko-KR" altLang="en-US" sz="11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4" name="그룹 13"/>
          <p:cNvGrpSpPr/>
          <p:nvPr/>
        </p:nvGrpSpPr>
        <p:grpSpPr>
          <a:xfrm rot="20709386">
            <a:off x="1051634" y="1748096"/>
            <a:ext cx="4355247" cy="2602972"/>
            <a:chOff x="2355350" y="3030201"/>
            <a:chExt cx="5185553" cy="3167926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9934D37B-ECF1-42EC-8767-FAE236D6E885}"/>
                </a:ext>
              </a:extLst>
            </p:cNvPr>
            <p:cNvGrpSpPr/>
            <p:nvPr/>
          </p:nvGrpSpPr>
          <p:grpSpPr>
            <a:xfrm>
              <a:off x="2355350" y="3030201"/>
              <a:ext cx="4737741" cy="2757894"/>
              <a:chOff x="3142770" y="1314733"/>
              <a:chExt cx="6315956" cy="5449060"/>
            </a:xfrm>
          </p:grpSpPr>
          <p:grpSp>
            <p:nvGrpSpPr>
              <p:cNvPr id="17" name="그룹 16">
                <a:extLst>
                  <a:ext uri="{FF2B5EF4-FFF2-40B4-BE49-F238E27FC236}">
                    <a16:creationId xmlns:a16="http://schemas.microsoft.com/office/drawing/2014/main" id="{4FE54A0D-AD87-49F5-B76C-EB29B72C39EA}"/>
                  </a:ext>
                </a:extLst>
              </p:cNvPr>
              <p:cNvGrpSpPr/>
              <p:nvPr/>
            </p:nvGrpSpPr>
            <p:grpSpPr>
              <a:xfrm>
                <a:off x="3142770" y="1314733"/>
                <a:ext cx="6315956" cy="5449060"/>
                <a:chOff x="3345326" y="1314733"/>
                <a:chExt cx="6315956" cy="5449060"/>
              </a:xfrm>
            </p:grpSpPr>
            <p:pic>
              <p:nvPicPr>
                <p:cNvPr id="22" name="그림 21">
                  <a:extLst>
                    <a:ext uri="{FF2B5EF4-FFF2-40B4-BE49-F238E27FC236}">
                      <a16:creationId xmlns:a16="http://schemas.microsoft.com/office/drawing/2014/main" id="{555CC44A-C50B-49D5-8747-2D1A348D3DB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3345326" y="1314733"/>
                  <a:ext cx="6315956" cy="4020111"/>
                </a:xfrm>
                <a:prstGeom prst="rect">
                  <a:avLst/>
                </a:prstGeom>
              </p:spPr>
            </p:pic>
            <p:pic>
              <p:nvPicPr>
                <p:cNvPr id="23" name="그림 22">
                  <a:extLst>
                    <a:ext uri="{FF2B5EF4-FFF2-40B4-BE49-F238E27FC236}">
                      <a16:creationId xmlns:a16="http://schemas.microsoft.com/office/drawing/2014/main" id="{D860561D-EC33-4DFD-A214-FDFC36827C4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3345326" y="5334844"/>
                  <a:ext cx="6315956" cy="1428949"/>
                </a:xfrm>
                <a:prstGeom prst="rect">
                  <a:avLst/>
                </a:prstGeom>
              </p:spPr>
            </p:pic>
          </p:grpSp>
          <p:cxnSp>
            <p:nvCxnSpPr>
              <p:cNvPr id="18" name="직선 연결선 17">
                <a:extLst>
                  <a:ext uri="{FF2B5EF4-FFF2-40B4-BE49-F238E27FC236}">
                    <a16:creationId xmlns:a16="http://schemas.microsoft.com/office/drawing/2014/main" id="{FD7530A1-BF4D-4348-A8C3-0E1E4465AA8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353755" y="5589273"/>
                <a:ext cx="1104971" cy="0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직선 연결선 18">
                <a:extLst>
                  <a:ext uri="{FF2B5EF4-FFF2-40B4-BE49-F238E27FC236}">
                    <a16:creationId xmlns:a16="http://schemas.microsoft.com/office/drawing/2014/main" id="{134A4895-67F3-4C0F-9FB1-0616A90EB96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185666" y="5886541"/>
                <a:ext cx="4536504" cy="0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직선 연결선 19">
                <a:extLst>
                  <a:ext uri="{FF2B5EF4-FFF2-40B4-BE49-F238E27FC236}">
                    <a16:creationId xmlns:a16="http://schemas.microsoft.com/office/drawing/2014/main" id="{297A0A33-2CEF-4EEF-8D37-C19393F4268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353755" y="5624337"/>
                <a:ext cx="1104971" cy="0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직선 연결선 20">
                <a:extLst>
                  <a:ext uri="{FF2B5EF4-FFF2-40B4-BE49-F238E27FC236}">
                    <a16:creationId xmlns:a16="http://schemas.microsoft.com/office/drawing/2014/main" id="{50228428-9A9A-4848-A2B5-5A3A457324D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193022" y="5930841"/>
                <a:ext cx="4536504" cy="0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" name="TextBox 15"/>
            <p:cNvSpPr txBox="1"/>
            <p:nvPr/>
          </p:nvSpPr>
          <p:spPr>
            <a:xfrm>
              <a:off x="2678053" y="5936517"/>
              <a:ext cx="486285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/>
                <a:t>출처 </a:t>
              </a:r>
              <a:r>
                <a:rPr lang="en-US" altLang="ko-KR" sz="1100" dirty="0"/>
                <a:t>:</a:t>
              </a:r>
              <a:r>
                <a:rPr lang="en-US" altLang="ko-KR" sz="1100" dirty="0">
                  <a:hlinkClick r:id="rId8"/>
                </a:rPr>
                <a:t>http://www.donga.com/news/article/all/20181115/92896097/1</a:t>
              </a:r>
              <a:endParaRPr lang="ko-KR" altLang="en-US" sz="1100" dirty="0"/>
            </a:p>
          </p:txBody>
        </p:sp>
      </p:grpSp>
      <p:pic>
        <p:nvPicPr>
          <p:cNvPr id="25" name="그림 24">
            <a:extLst>
              <a:ext uri="{FF2B5EF4-FFF2-40B4-BE49-F238E27FC236}">
                <a16:creationId xmlns:a16="http://schemas.microsoft.com/office/drawing/2014/main" id="{28B5A6AA-621D-43BE-AE09-D6223439C80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216058" y="1491245"/>
            <a:ext cx="7759885" cy="4454841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8956822" y="6537685"/>
            <a:ext cx="331830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/>
                </a:solidFill>
              </a:rPr>
              <a:t>출처 </a:t>
            </a:r>
            <a:r>
              <a:rPr lang="en-US" altLang="ko-KR" sz="900" dirty="0">
                <a:solidFill>
                  <a:schemeClr val="bg1"/>
                </a:solidFill>
              </a:rPr>
              <a:t>: https://www.zdnet.co.kr/view/?no=20200128155547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97429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2E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408709" y="304803"/>
            <a:ext cx="11374582" cy="166251"/>
          </a:xfrm>
          <a:prstGeom prst="rect">
            <a:avLst/>
          </a:prstGeom>
          <a:solidFill>
            <a:srgbClr val="8FAAD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/>
          <p:cNvSpPr/>
          <p:nvPr/>
        </p:nvSpPr>
        <p:spPr>
          <a:xfrm rot="5400000">
            <a:off x="1535547" y="48493"/>
            <a:ext cx="166252" cy="678873"/>
          </a:xfrm>
          <a:prstGeom prst="rect">
            <a:avLst/>
          </a:prstGeom>
          <a:solidFill>
            <a:srgbClr val="88C77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/>
          <p:cNvSpPr txBox="1"/>
          <p:nvPr/>
        </p:nvSpPr>
        <p:spPr>
          <a:xfrm>
            <a:off x="0" y="698351"/>
            <a:ext cx="29547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02. </a:t>
            </a:r>
            <a:r>
              <a:rPr lang="ko-KR" altLang="en-US" sz="20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기획 배경</a:t>
            </a:r>
            <a:endParaRPr lang="ko-KR" altLang="en-US" sz="2000" dirty="0">
              <a:solidFill>
                <a:schemeClr val="bg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4618" y="1101866"/>
            <a:ext cx="5202371" cy="5202371"/>
          </a:xfrm>
          <a:prstGeom prst="rect">
            <a:avLst/>
          </a:prstGeom>
          <a:solidFill>
            <a:srgbClr val="2E2E2E">
              <a:alpha val="50000"/>
            </a:srgbClr>
          </a:solidFill>
        </p:spPr>
      </p:pic>
      <p:sp>
        <p:nvSpPr>
          <p:cNvPr id="27" name="TextBox 26"/>
          <p:cNvSpPr txBox="1"/>
          <p:nvPr/>
        </p:nvSpPr>
        <p:spPr>
          <a:xfrm>
            <a:off x="0" y="1450939"/>
            <a:ext cx="12191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 smtClean="0">
                <a:solidFill>
                  <a:srgbClr val="A9DE93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증가하고 있는 전기차</a:t>
            </a:r>
            <a:endParaRPr lang="ko-KR" altLang="en-US" sz="3200" dirty="0">
              <a:solidFill>
                <a:srgbClr val="A9DE93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0" y="2768685"/>
            <a:ext cx="12191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 smtClean="0">
                <a:solidFill>
                  <a:srgbClr val="A9DE93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부족한 충전소 </a:t>
            </a:r>
            <a:r>
              <a:rPr lang="en-US" altLang="ko-KR" sz="3200" dirty="0" smtClean="0">
                <a:solidFill>
                  <a:srgbClr val="A9DE93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&amp; </a:t>
            </a:r>
            <a:r>
              <a:rPr lang="ko-KR" altLang="en-US" sz="3200" dirty="0" smtClean="0">
                <a:solidFill>
                  <a:srgbClr val="A9DE93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주차장</a:t>
            </a:r>
            <a:endParaRPr lang="ko-KR" altLang="en-US" sz="3200" dirty="0">
              <a:solidFill>
                <a:srgbClr val="A9DE93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0" y="4086431"/>
            <a:ext cx="12191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 smtClean="0">
                <a:solidFill>
                  <a:srgbClr val="A9DE93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이용하기 힘든 아파트 충전소 </a:t>
            </a:r>
            <a:r>
              <a:rPr lang="en-US" altLang="ko-KR" sz="3200" dirty="0" smtClean="0">
                <a:solidFill>
                  <a:srgbClr val="A9DE93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&amp; </a:t>
            </a:r>
            <a:r>
              <a:rPr lang="ko-KR" altLang="en-US" sz="3200" dirty="0" smtClean="0">
                <a:solidFill>
                  <a:srgbClr val="A9DE93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주차장</a:t>
            </a:r>
            <a:endParaRPr lang="ko-KR" altLang="en-US" sz="3200" dirty="0">
              <a:solidFill>
                <a:srgbClr val="A9DE93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0" y="5404178"/>
            <a:ext cx="12191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 smtClean="0">
                <a:solidFill>
                  <a:srgbClr val="A9DE93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제대로 사용되지 못하는 공간</a:t>
            </a:r>
            <a:endParaRPr lang="ko-KR" altLang="en-US" sz="3200" dirty="0">
              <a:solidFill>
                <a:srgbClr val="A9DE93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014680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30" grpId="0"/>
      <p:bldP spid="33" grpId="0"/>
      <p:bldP spid="3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0" y="1143025"/>
            <a:ext cx="12192000" cy="575953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408709" y="304803"/>
            <a:ext cx="11374582" cy="166251"/>
          </a:xfrm>
          <a:prstGeom prst="rect">
            <a:avLst/>
          </a:prstGeom>
          <a:solidFill>
            <a:srgbClr val="8FAAD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/>
          <p:cNvSpPr/>
          <p:nvPr/>
        </p:nvSpPr>
        <p:spPr>
          <a:xfrm rot="5400000">
            <a:off x="1535547" y="48493"/>
            <a:ext cx="166252" cy="678873"/>
          </a:xfrm>
          <a:prstGeom prst="rect">
            <a:avLst/>
          </a:prstGeom>
          <a:solidFill>
            <a:srgbClr val="88C77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/>
          <p:cNvSpPr txBox="1"/>
          <p:nvPr/>
        </p:nvSpPr>
        <p:spPr>
          <a:xfrm>
            <a:off x="0" y="698351"/>
            <a:ext cx="29547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03. </a:t>
            </a:r>
            <a:r>
              <a:rPr lang="ko-KR" altLang="en-US" sz="20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주요 서비스</a:t>
            </a:r>
            <a:endParaRPr lang="ko-KR" altLang="en-US" sz="2000" dirty="0">
              <a:solidFill>
                <a:schemeClr val="bg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693971" y="4526972"/>
            <a:ext cx="17342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 smtClean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SCS</a:t>
            </a:r>
            <a:endParaRPr lang="ko-KR" altLang="en-US" sz="3200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234041" y="4526971"/>
            <a:ext cx="17544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 smtClean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HP</a:t>
            </a:r>
            <a:endParaRPr lang="ko-KR" altLang="en-US" sz="3200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794326" y="4526970"/>
            <a:ext cx="17037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 smtClean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WV</a:t>
            </a:r>
            <a:endParaRPr lang="ko-KR" altLang="en-US" sz="3200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pic>
        <p:nvPicPr>
          <p:cNvPr id="25" name="그림 2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3975" y="2416470"/>
            <a:ext cx="1564404" cy="1564404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8477" y="2555309"/>
            <a:ext cx="1425565" cy="1425565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3207" y="2555309"/>
            <a:ext cx="1724983" cy="1708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388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932</TotalTime>
  <Words>310</Words>
  <Application>Microsoft Office PowerPoint</Application>
  <PresentationFormat>와이드스크린</PresentationFormat>
  <Paragraphs>89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4" baseType="lpstr">
      <vt:lpstr>Arial</vt:lpstr>
      <vt:lpstr>Tmon몬소리 Black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64</cp:revision>
  <dcterms:created xsi:type="dcterms:W3CDTF">2020-06-19T14:25:30Z</dcterms:created>
  <dcterms:modified xsi:type="dcterms:W3CDTF">2020-06-22T10:12:57Z</dcterms:modified>
</cp:coreProperties>
</file>

<file path=docProps/thumbnail.jpeg>
</file>